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3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9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9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11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952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07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5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7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6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6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42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74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DFA9B-4141-4A4D-9D2D-ACE5A9F94093}" type="datetimeFigureOut">
              <a:rPr lang="ru-RU" smtClean="0"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BE1B2-2571-48A5-92C8-A7909B3C0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77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cakzn2020/y9mopubsp8v9kh7" TargetMode="External"/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cakzn2020/jkq4kn9277qa30b1" TargetMode="External"/><Relationship Id="rId2" Type="http://schemas.openxmlformats.org/officeDocument/2006/relationships/hyperlink" Target="https://forms.yandex.ru/u/63d37d133e9d084f240563a2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295467" y="1340769"/>
            <a:ext cx="9553061" cy="3624401"/>
          </a:xfrm>
        </p:spPr>
        <p:txBody>
          <a:bodyPr>
            <a:normAutofit/>
          </a:bodyPr>
          <a:lstStyle/>
          <a:p>
            <a:r>
              <a:rPr lang="ru-RU" sz="37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 проведении </a:t>
            </a:r>
            <a:br>
              <a:rPr lang="ru-RU" sz="37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7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Года педагога и наставника </a:t>
            </a:r>
            <a:br>
              <a:rPr lang="ru-RU" sz="37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733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77424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72064" y="5647007"/>
            <a:ext cx="4680520" cy="840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40">
              <a:defRPr/>
            </a:pPr>
            <a:r>
              <a:rPr lang="ru-RU" sz="1400" dirty="0">
                <a:solidFill>
                  <a:srgbClr val="0033CC"/>
                </a:solidFill>
                <a:latin typeface="Arial"/>
              </a:rPr>
              <a:t>Распоряжение Правительства РФ от 27.09.2022  </a:t>
            </a:r>
          </a:p>
          <a:p>
            <a:pPr algn="ctr" defTabSz="1219140">
              <a:defRPr/>
            </a:pPr>
            <a:r>
              <a:rPr lang="ru-RU" sz="1400" dirty="0">
                <a:solidFill>
                  <a:srgbClr val="0033CC"/>
                </a:solidFill>
                <a:latin typeface="Arial"/>
              </a:rPr>
              <a:t>№ </a:t>
            </a:r>
            <a:r>
              <a:rPr lang="ru-RU" sz="1400" dirty="0">
                <a:solidFill>
                  <a:srgbClr val="0033CC"/>
                </a:solidFill>
              </a:rPr>
              <a:t>2806-р «Об утверждении состава организационного комитета по проведению в Российской Федерации Года педагога и наставника»</a:t>
            </a:r>
            <a:endParaRPr lang="ru-RU" sz="1200" dirty="0">
              <a:solidFill>
                <a:srgbClr val="0033CC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87489" y="5661248"/>
            <a:ext cx="3944500" cy="840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40">
              <a:defRPr/>
            </a:pPr>
            <a:r>
              <a:rPr lang="ru-RU" sz="1400" dirty="0">
                <a:solidFill>
                  <a:srgbClr val="0033CC"/>
                </a:solidFill>
                <a:latin typeface="Arial"/>
              </a:rPr>
              <a:t>Указ Президента РФ от 27.06.2022 № 401  «О проведении в Российской Федерации Года педагога и наставника»</a:t>
            </a:r>
            <a:endParaRPr lang="ru-RU" sz="1200" dirty="0">
              <a:solidFill>
                <a:srgbClr val="0033CC"/>
              </a:solidFill>
              <a:latin typeface="Arial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2"/>
          <a:srcRect l="42811" t="15393" r="25441" b="26394"/>
          <a:stretch/>
        </p:blipFill>
        <p:spPr bwMode="auto">
          <a:xfrm>
            <a:off x="7140116" y="667726"/>
            <a:ext cx="3744416" cy="4753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2476" r="8913"/>
          <a:stretch/>
        </p:blipFill>
        <p:spPr>
          <a:xfrm>
            <a:off x="1695542" y="552922"/>
            <a:ext cx="3528393" cy="4982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20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71464" y="476673"/>
            <a:ext cx="104411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федерального плана о проведении Года педагога и наставника в 2023 году в  Российской Федерации состоит из 3 разделов</a:t>
            </a:r>
          </a:p>
          <a:p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Раздел. 1. Наиболее значимые федеральные мероприятия Года педагога и наставника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Мероприятия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образовательных организаций, находящихся в ведении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Мероприятия федеральных органов исполнительной власти, органов исполнительной власти субъектов Российской Федерации, иных учреждений и организаций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(форумы, марафоны, телемосты, конкурсы, встречи, награждения, съезды и др.)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Раздел. 2. Регулярные мероприятия Года педагога и наставника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Мероприятия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образовательных организаций высшего образования, находящихся в ведении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и субъектов Российской Федерации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Мероприятия федеральных органов исполнительной власти Российской Федерации, субъектов Российской Федерации, других учреждений и организаций 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(профессиональные конкурсы, деловые игры и др.)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Раздел. 3. Основные мероприятия по празднованию в Российской Федерации 200-летия со дня рождения К.Д. Ушинского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(28 мероприятий)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5099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99457" y="139042"/>
            <a:ext cx="9770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EEECE1">
                    <a:lumMod val="25000"/>
                  </a:srgb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ВЫСТАВКИ, АКЦИИ в рамках Года педагога и наставника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343473" y="908720"/>
          <a:ext cx="9649072" cy="5669059"/>
        </p:xfrm>
        <a:graphic>
          <a:graphicData uri="http://schemas.openxmlformats.org/drawingml/2006/table">
            <a:tbl>
              <a:tblPr firstRow="1" firstCol="1" bandRow="1"/>
              <a:tblGrid>
                <a:gridCol w="684980">
                  <a:extLst>
                    <a:ext uri="{9D8B030D-6E8A-4147-A177-3AD203B41FA5}">
                      <a16:colId xmlns:a16="http://schemas.microsoft.com/office/drawing/2014/main" xmlns="" val="2213143194"/>
                    </a:ext>
                  </a:extLst>
                </a:gridCol>
                <a:gridCol w="7033693">
                  <a:extLst>
                    <a:ext uri="{9D8B030D-6E8A-4147-A177-3AD203B41FA5}">
                      <a16:colId xmlns:a16="http://schemas.microsoft.com/office/drawing/2014/main" xmlns="" val="3085458299"/>
                    </a:ext>
                  </a:extLst>
                </a:gridCol>
                <a:gridCol w="1930399">
                  <a:extLst>
                    <a:ext uri="{9D8B030D-6E8A-4147-A177-3AD203B41FA5}">
                      <a16:colId xmlns:a16="http://schemas.microsoft.com/office/drawing/2014/main" xmlns="" val="2073995762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Выставка-обзор новинок педагогической литературы «Новые книги в учительском кейсе»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 в квартал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1798691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Выставка-история «Как учились в старину» (о первых школах в стране, республике)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февраль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2515096"/>
                  </a:ext>
                </a:extLst>
              </a:tr>
              <a:tr h="426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Фотовыставки «Весёлые мгновенья школьных перемен»/«Улыбка наставника»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март 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415604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Выставка-персоналия о выдающихся педагогах «Такая есть профессия - учитель»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апрель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6244535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Акция-воспоминание «Школьные годы чудесные»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май 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295445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Выставка-словарь «Откуда слово школьное пришло?» (значение самых известных слов, таких как педагог, декан,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парта…)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июнь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3259637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Выставка-представление «Педагогические идеи древних философов», «Популярные методики преподавания».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июль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797720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Выставка-представление «Педагоги в лицах»/«Великие педагоги, наставники прошлого»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август 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19375612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 -поздравление «Букет любимому учителю»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сентябрь 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1437800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Акция-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видеопривет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«Здравствуй, школа!»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сентябрь 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06533235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Выставка-поздравление «День учителя - праздник прекрасный»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октябрь 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4377191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 «От всей души» (Изготовление и вручение подарков ветеранам педагогического труда)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октябрь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9173527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Выставка-путешествие «По самым старым учебным заведениям Татарстана»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ноябрь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6090186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ф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отоархива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«Мой любимый учитель»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течение года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10101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62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5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07435" y="613385"/>
          <a:ext cx="11046247" cy="5953760"/>
        </p:xfrm>
        <a:graphic>
          <a:graphicData uri="http://schemas.openxmlformats.org/drawingml/2006/table">
            <a:tbl>
              <a:tblPr firstRow="1" firstCol="1" bandRow="1"/>
              <a:tblGrid>
                <a:gridCol w="498293">
                  <a:extLst>
                    <a:ext uri="{9D8B030D-6E8A-4147-A177-3AD203B41FA5}">
                      <a16:colId xmlns:a16="http://schemas.microsoft.com/office/drawing/2014/main" xmlns="" val="2711088938"/>
                    </a:ext>
                  </a:extLst>
                </a:gridCol>
                <a:gridCol w="1276996">
                  <a:extLst>
                    <a:ext uri="{9D8B030D-6E8A-4147-A177-3AD203B41FA5}">
                      <a16:colId xmlns:a16="http://schemas.microsoft.com/office/drawing/2014/main" xmlns="" val="733318450"/>
                    </a:ext>
                  </a:extLst>
                </a:gridCol>
                <a:gridCol w="789017">
                  <a:extLst>
                    <a:ext uri="{9D8B030D-6E8A-4147-A177-3AD203B41FA5}">
                      <a16:colId xmlns:a16="http://schemas.microsoft.com/office/drawing/2014/main" xmlns="" val="3799423348"/>
                    </a:ext>
                  </a:extLst>
                </a:gridCol>
                <a:gridCol w="1385937">
                  <a:extLst>
                    <a:ext uri="{9D8B030D-6E8A-4147-A177-3AD203B41FA5}">
                      <a16:colId xmlns:a16="http://schemas.microsoft.com/office/drawing/2014/main" xmlns="" val="917988534"/>
                    </a:ext>
                  </a:extLst>
                </a:gridCol>
                <a:gridCol w="783861">
                  <a:extLst>
                    <a:ext uri="{9D8B030D-6E8A-4147-A177-3AD203B41FA5}">
                      <a16:colId xmlns:a16="http://schemas.microsoft.com/office/drawing/2014/main" xmlns="" val="1445399188"/>
                    </a:ext>
                  </a:extLst>
                </a:gridCol>
                <a:gridCol w="2273583">
                  <a:extLst>
                    <a:ext uri="{9D8B030D-6E8A-4147-A177-3AD203B41FA5}">
                      <a16:colId xmlns:a16="http://schemas.microsoft.com/office/drawing/2014/main" xmlns="" val="2297682016"/>
                    </a:ext>
                  </a:extLst>
                </a:gridCol>
                <a:gridCol w="4038560">
                  <a:extLst>
                    <a:ext uri="{9D8B030D-6E8A-4147-A177-3AD203B41FA5}">
                      <a16:colId xmlns:a16="http://schemas.microsoft.com/office/drawing/2014/main" xmlns="" val="432277144"/>
                    </a:ext>
                  </a:extLst>
                </a:gridCol>
              </a:tblGrid>
              <a:tr h="46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№п/п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Дата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Срок предоставления 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Ответственный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Форма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Источник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25889" marR="258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95311526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1.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Выставка-обзор новинок педагогической литературы «Новые книги в учительском кейсе»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раз в квартал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До 15 числа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МОиН РТ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Очная выставка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Виртуальная выставка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Флешмобы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и акции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• Прямые эфиры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•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Видеоконтент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• Опросы и голосования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хештегами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Информация размещается в социальной сети МОиН РТ (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вконтатке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) с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хештегами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#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ГодПедагогаНаставника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#ГодПедагога2023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#ГодНаставника2023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Ссылка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на новость размещается в общей Яндекс форме: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  <a:hlinkClick r:id="rId2"/>
                        </a:rPr>
                        <a:t>https://forms.yandex.ru/u/63d37d133e9d084f240563a2/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Ссылка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на новость размещается на онлайн доске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Padlet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Информация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дублируется в социальных сетях образовательных организаций республики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3640793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2.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Выставка-история «Как учились в старину» (о первых школах в стране, республике)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февраль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До 15 числа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ГАПОУ «Арский педагогический колледж имени Габдуллы Тукая»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Видео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Фотоколлаж 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Презентация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Prezi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Флешмобы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и акции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• Прямые эфиры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•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Видеоконтент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• Опросы и голосования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хештегами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вконтатке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) с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хештегами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#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ГодПедагогаНаставника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#ГодПедагога2023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#ГодНаставника2023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Ссылка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на новость размещается в Яндекс форме: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  <a:hlinkClick r:id="rId2"/>
                        </a:rPr>
                        <a:t>https://forms.yandex.ru/u/63d37d133e9d084f240563a2/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Ссылка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на новость размещается на онлайн доске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Padlet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Информация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дублируется в социальных сетях образовательных организаций республики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1090742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83600" y="67514"/>
            <a:ext cx="9770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EEECE1">
                    <a:lumMod val="25000"/>
                  </a:srgb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ВЫСТАВКИ, АКЦИИ в рамках Года педагога и наставника </a:t>
            </a:r>
          </a:p>
        </p:txBody>
      </p:sp>
    </p:spTree>
    <p:extLst>
      <p:ext uri="{BB962C8B-B14F-4D97-AF65-F5344CB8AC3E}">
        <p14:creationId xmlns:p14="http://schemas.microsoft.com/office/powerpoint/2010/main" val="112029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6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007436" y="548679"/>
          <a:ext cx="10849206" cy="5852160"/>
        </p:xfrm>
        <a:graphic>
          <a:graphicData uri="http://schemas.openxmlformats.org/drawingml/2006/table">
            <a:tbl>
              <a:tblPr firstRow="1" firstCol="1" bandRow="1"/>
              <a:tblGrid>
                <a:gridCol w="577179">
                  <a:extLst>
                    <a:ext uri="{9D8B030D-6E8A-4147-A177-3AD203B41FA5}">
                      <a16:colId xmlns:a16="http://schemas.microsoft.com/office/drawing/2014/main" xmlns="" val="3255773045"/>
                    </a:ext>
                  </a:extLst>
                </a:gridCol>
                <a:gridCol w="1215299">
                  <a:extLst>
                    <a:ext uri="{9D8B030D-6E8A-4147-A177-3AD203B41FA5}">
                      <a16:colId xmlns:a16="http://schemas.microsoft.com/office/drawing/2014/main" xmlns="" val="3569158069"/>
                    </a:ext>
                  </a:extLst>
                </a:gridCol>
                <a:gridCol w="754728">
                  <a:extLst>
                    <a:ext uri="{9D8B030D-6E8A-4147-A177-3AD203B41FA5}">
                      <a16:colId xmlns:a16="http://schemas.microsoft.com/office/drawing/2014/main" xmlns="" val="2131073032"/>
                    </a:ext>
                  </a:extLst>
                </a:gridCol>
                <a:gridCol w="1037751">
                  <a:extLst>
                    <a:ext uri="{9D8B030D-6E8A-4147-A177-3AD203B41FA5}">
                      <a16:colId xmlns:a16="http://schemas.microsoft.com/office/drawing/2014/main" xmlns="" val="3686328171"/>
                    </a:ext>
                  </a:extLst>
                </a:gridCol>
                <a:gridCol w="1415113">
                  <a:extLst>
                    <a:ext uri="{9D8B030D-6E8A-4147-A177-3AD203B41FA5}">
                      <a16:colId xmlns:a16="http://schemas.microsoft.com/office/drawing/2014/main" xmlns="" val="4144453239"/>
                    </a:ext>
                  </a:extLst>
                </a:gridCol>
                <a:gridCol w="1886819">
                  <a:extLst>
                    <a:ext uri="{9D8B030D-6E8A-4147-A177-3AD203B41FA5}">
                      <a16:colId xmlns:a16="http://schemas.microsoft.com/office/drawing/2014/main" xmlns="" val="1467546715"/>
                    </a:ext>
                  </a:extLst>
                </a:gridCol>
                <a:gridCol w="3962317">
                  <a:extLst>
                    <a:ext uri="{9D8B030D-6E8A-4147-A177-3AD203B41FA5}">
                      <a16:colId xmlns:a16="http://schemas.microsoft.com/office/drawing/2014/main" xmlns="" val="274658251"/>
                    </a:ext>
                  </a:extLst>
                </a:gridCol>
              </a:tblGrid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3.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Фотовыставки «Весёлые мгновенья школьных перемен»,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«Улыбка наставника»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март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Педагогические классы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Бугульминский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Приволжский, Авиастроительный р-н)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с подписями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969499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4.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Выставка-персоналия о выдающихся педагогах «Такая есть профессия - учитель»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апрель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Казанский педагогический колледж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6003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11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7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815414" y="548680"/>
          <a:ext cx="11041224" cy="5852160"/>
        </p:xfrm>
        <a:graphic>
          <a:graphicData uri="http://schemas.openxmlformats.org/drawingml/2006/table">
            <a:tbl>
              <a:tblPr firstRow="1" firstCol="1" bandRow="1"/>
              <a:tblGrid>
                <a:gridCol w="587393">
                  <a:extLst>
                    <a:ext uri="{9D8B030D-6E8A-4147-A177-3AD203B41FA5}">
                      <a16:colId xmlns:a16="http://schemas.microsoft.com/office/drawing/2014/main" xmlns="" val="1657514566"/>
                    </a:ext>
                  </a:extLst>
                </a:gridCol>
                <a:gridCol w="1450817">
                  <a:extLst>
                    <a:ext uri="{9D8B030D-6E8A-4147-A177-3AD203B41FA5}">
                      <a16:colId xmlns:a16="http://schemas.microsoft.com/office/drawing/2014/main" xmlns="" val="2937565444"/>
                    </a:ext>
                  </a:extLst>
                </a:gridCol>
                <a:gridCol w="821469">
                  <a:extLst>
                    <a:ext uri="{9D8B030D-6E8A-4147-A177-3AD203B41FA5}">
                      <a16:colId xmlns:a16="http://schemas.microsoft.com/office/drawing/2014/main" xmlns="" val="44508692"/>
                    </a:ext>
                  </a:extLst>
                </a:gridCol>
                <a:gridCol w="1076757">
                  <a:extLst>
                    <a:ext uri="{9D8B030D-6E8A-4147-A177-3AD203B41FA5}">
                      <a16:colId xmlns:a16="http://schemas.microsoft.com/office/drawing/2014/main" xmlns="" val="2216735954"/>
                    </a:ext>
                  </a:extLst>
                </a:gridCol>
                <a:gridCol w="1632181">
                  <a:extLst>
                    <a:ext uri="{9D8B030D-6E8A-4147-A177-3AD203B41FA5}">
                      <a16:colId xmlns:a16="http://schemas.microsoft.com/office/drawing/2014/main" xmlns="" val="2296779345"/>
                    </a:ext>
                  </a:extLst>
                </a:gridCol>
                <a:gridCol w="1824203">
                  <a:extLst>
                    <a:ext uri="{9D8B030D-6E8A-4147-A177-3AD203B41FA5}">
                      <a16:colId xmlns:a16="http://schemas.microsoft.com/office/drawing/2014/main" xmlns="" val="2798714485"/>
                    </a:ext>
                  </a:extLst>
                </a:gridCol>
                <a:gridCol w="3648404">
                  <a:extLst>
                    <a:ext uri="{9D8B030D-6E8A-4147-A177-3AD203B41FA5}">
                      <a16:colId xmlns:a16="http://schemas.microsoft.com/office/drawing/2014/main" xmlns="" val="4188701321"/>
                    </a:ext>
                  </a:extLst>
                </a:gridCol>
              </a:tblGrid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5.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Акция-воспоминание «Школьные годы чудесные»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май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Педагогические классы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(Кировский, Азнакаевский,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Лаишевский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Кукморский р-н)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подписями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6284480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6.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Выставка-словарь «Откуда слово школьное пришло?» (значение самых известных слов, таких как педагог, декан, парта)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июнь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ГАПОУ «Арский педагогический колледж имени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Габдуллы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Тукая»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40038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8035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8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07435" y="379209"/>
          <a:ext cx="10945217" cy="6217920"/>
        </p:xfrm>
        <a:graphic>
          <a:graphicData uri="http://schemas.openxmlformats.org/drawingml/2006/table">
            <a:tbl>
              <a:tblPr firstRow="1" firstCol="1" bandRow="1"/>
              <a:tblGrid>
                <a:gridCol w="384043">
                  <a:extLst>
                    <a:ext uri="{9D8B030D-6E8A-4147-A177-3AD203B41FA5}">
                      <a16:colId xmlns:a16="http://schemas.microsoft.com/office/drawing/2014/main" xmlns="" val="383584886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125540810"/>
                    </a:ext>
                  </a:extLst>
                </a:gridCol>
                <a:gridCol w="1010611">
                  <a:extLst>
                    <a:ext uri="{9D8B030D-6E8A-4147-A177-3AD203B41FA5}">
                      <a16:colId xmlns:a16="http://schemas.microsoft.com/office/drawing/2014/main" xmlns="" val="1426543021"/>
                    </a:ext>
                  </a:extLst>
                </a:gridCol>
                <a:gridCol w="1197635">
                  <a:extLst>
                    <a:ext uri="{9D8B030D-6E8A-4147-A177-3AD203B41FA5}">
                      <a16:colId xmlns:a16="http://schemas.microsoft.com/office/drawing/2014/main" xmlns="" val="44657475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9979514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1901759684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xmlns="" val="2115564527"/>
                    </a:ext>
                  </a:extLst>
                </a:gridCol>
              </a:tblGrid>
              <a:tr h="3291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7.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Выставка-представление «Педагогические идеи древних философов», «Популярные методики преподавания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июль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Казанский педагогический колледж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Опросы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голосования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07876205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8.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Выставка-представление «Педагоги в лицах»/«Великие педагоги, наставники прошлого»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август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Муниципальные методисты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 и информация об учителях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от всего района (об учителях района)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Размещение информации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по ссылке: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3"/>
                        </a:rPr>
                        <a:t>https://padlet.com/cakzn2020/y9mopubsp8v9kh7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2931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963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9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911425" y="548680"/>
          <a:ext cx="10945218" cy="6035040"/>
        </p:xfrm>
        <a:graphic>
          <a:graphicData uri="http://schemas.openxmlformats.org/drawingml/2006/table">
            <a:tbl>
              <a:tblPr firstRow="1" firstCol="1" bandRow="1"/>
              <a:tblGrid>
                <a:gridCol w="582287">
                  <a:extLst>
                    <a:ext uri="{9D8B030D-6E8A-4147-A177-3AD203B41FA5}">
                      <a16:colId xmlns:a16="http://schemas.microsoft.com/office/drawing/2014/main" xmlns="" val="1340667828"/>
                    </a:ext>
                  </a:extLst>
                </a:gridCol>
                <a:gridCol w="1438201">
                  <a:extLst>
                    <a:ext uri="{9D8B030D-6E8A-4147-A177-3AD203B41FA5}">
                      <a16:colId xmlns:a16="http://schemas.microsoft.com/office/drawing/2014/main" xmlns="" val="519271662"/>
                    </a:ext>
                  </a:extLst>
                </a:gridCol>
                <a:gridCol w="814327">
                  <a:extLst>
                    <a:ext uri="{9D8B030D-6E8A-4147-A177-3AD203B41FA5}">
                      <a16:colId xmlns:a16="http://schemas.microsoft.com/office/drawing/2014/main" xmlns="" val="2337777333"/>
                    </a:ext>
                  </a:extLst>
                </a:gridCol>
                <a:gridCol w="976467">
                  <a:extLst>
                    <a:ext uri="{9D8B030D-6E8A-4147-A177-3AD203B41FA5}">
                      <a16:colId xmlns:a16="http://schemas.microsoft.com/office/drawing/2014/main" xmlns="" val="2582505842"/>
                    </a:ext>
                  </a:extLst>
                </a:gridCol>
                <a:gridCol w="1661328">
                  <a:extLst>
                    <a:ext uri="{9D8B030D-6E8A-4147-A177-3AD203B41FA5}">
                      <a16:colId xmlns:a16="http://schemas.microsoft.com/office/drawing/2014/main" xmlns="" val="1640712474"/>
                    </a:ext>
                  </a:extLst>
                </a:gridCol>
                <a:gridCol w="1856777">
                  <a:extLst>
                    <a:ext uri="{9D8B030D-6E8A-4147-A177-3AD203B41FA5}">
                      <a16:colId xmlns:a16="http://schemas.microsoft.com/office/drawing/2014/main" xmlns="" val="3986865137"/>
                    </a:ext>
                  </a:extLst>
                </a:gridCol>
                <a:gridCol w="3615831">
                  <a:extLst>
                    <a:ext uri="{9D8B030D-6E8A-4147-A177-3AD203B41FA5}">
                      <a16:colId xmlns:a16="http://schemas.microsoft.com/office/drawing/2014/main" xmlns="" val="2423378008"/>
                    </a:ext>
                  </a:extLst>
                </a:gridCol>
              </a:tblGrid>
              <a:tr h="31089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9.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 - поздравление «Букет любимому учителю»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сентябрь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Педагогические классы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Бавлинский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Буинский, Советский р-н)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Опросы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голосования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77573903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10.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Акция-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видеопривет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«Здравствуй, школа!»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сентябрь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Педагогические классы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Альметьевский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Высокогорский, Московский р-н)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Опросы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голосования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985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36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10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07435" y="379209"/>
          <a:ext cx="11041226" cy="6400800"/>
        </p:xfrm>
        <a:graphic>
          <a:graphicData uri="http://schemas.openxmlformats.org/drawingml/2006/table">
            <a:tbl>
              <a:tblPr firstRow="1" firstCol="1" bandRow="1"/>
              <a:tblGrid>
                <a:gridCol w="480053">
                  <a:extLst>
                    <a:ext uri="{9D8B030D-6E8A-4147-A177-3AD203B41FA5}">
                      <a16:colId xmlns:a16="http://schemas.microsoft.com/office/drawing/2014/main" xmlns="" val="1783435415"/>
                    </a:ext>
                  </a:extLst>
                </a:gridCol>
                <a:gridCol w="1376436">
                  <a:extLst>
                    <a:ext uri="{9D8B030D-6E8A-4147-A177-3AD203B41FA5}">
                      <a16:colId xmlns:a16="http://schemas.microsoft.com/office/drawing/2014/main" xmlns="" val="3885197591"/>
                    </a:ext>
                  </a:extLst>
                </a:gridCol>
                <a:gridCol w="781680">
                  <a:extLst>
                    <a:ext uri="{9D8B030D-6E8A-4147-A177-3AD203B41FA5}">
                      <a16:colId xmlns:a16="http://schemas.microsoft.com/office/drawing/2014/main" xmlns="" val="3183055500"/>
                    </a:ext>
                  </a:extLst>
                </a:gridCol>
                <a:gridCol w="818215">
                  <a:extLst>
                    <a:ext uri="{9D8B030D-6E8A-4147-A177-3AD203B41FA5}">
                      <a16:colId xmlns:a16="http://schemas.microsoft.com/office/drawing/2014/main" xmlns="" val="3994292975"/>
                    </a:ext>
                  </a:extLst>
                </a:gridCol>
                <a:gridCol w="1344149">
                  <a:extLst>
                    <a:ext uri="{9D8B030D-6E8A-4147-A177-3AD203B41FA5}">
                      <a16:colId xmlns:a16="http://schemas.microsoft.com/office/drawing/2014/main" xmlns="" val="2491945529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xmlns="" val="1669951203"/>
                    </a:ext>
                  </a:extLst>
                </a:gridCol>
                <a:gridCol w="3648405">
                  <a:extLst>
                    <a:ext uri="{9D8B030D-6E8A-4147-A177-3AD203B41FA5}">
                      <a16:colId xmlns:a16="http://schemas.microsoft.com/office/drawing/2014/main" xmlns="" val="3149117751"/>
                    </a:ext>
                  </a:extLst>
                </a:gridCol>
              </a:tblGrid>
              <a:tr h="347472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11.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Выставка-поздравление «День учителя - праздник прекрасный»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октябрь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Педагогические классы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Зеленодольский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Елабужский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Заинский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р-н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Первые лица района отправляют поздравления своим наставникам, педагогам и учителям.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(вконтатке) с хештегами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#ГодПедагогаНаставника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Padlet «Год педагога и наставника 2023. Выставки. Акции», дублируется в виде баннера в ГИС ЭО РТ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17371536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12.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 «От всей души» (Изготовление и вручение подарков ветеранам педагогического труда)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октябрь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Муниципальные методисты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акции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Видеоконтент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Размещение информации в социальной сети организации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вконтатке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хештегами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ГодПедагогаНаставника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23164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417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B19B0651-EE4F-4900-A07F-96A6BFA9D0F0}" type="slidenum">
              <a:rPr lang="ru-RU" sz="1600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9170">
                <a:defRPr/>
              </a:pPr>
              <a:t>11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911424" y="352431"/>
          <a:ext cx="10753195" cy="5852160"/>
        </p:xfrm>
        <a:graphic>
          <a:graphicData uri="http://schemas.openxmlformats.org/drawingml/2006/table">
            <a:tbl>
              <a:tblPr firstRow="1" firstCol="1" bandRow="1"/>
              <a:tblGrid>
                <a:gridCol w="572071">
                  <a:extLst>
                    <a:ext uri="{9D8B030D-6E8A-4147-A177-3AD203B41FA5}">
                      <a16:colId xmlns:a16="http://schemas.microsoft.com/office/drawing/2014/main" xmlns="" val="1713644558"/>
                    </a:ext>
                  </a:extLst>
                </a:gridCol>
                <a:gridCol w="1412969">
                  <a:extLst>
                    <a:ext uri="{9D8B030D-6E8A-4147-A177-3AD203B41FA5}">
                      <a16:colId xmlns:a16="http://schemas.microsoft.com/office/drawing/2014/main" xmlns="" val="2351557943"/>
                    </a:ext>
                  </a:extLst>
                </a:gridCol>
                <a:gridCol w="800040">
                  <a:extLst>
                    <a:ext uri="{9D8B030D-6E8A-4147-A177-3AD203B41FA5}">
                      <a16:colId xmlns:a16="http://schemas.microsoft.com/office/drawing/2014/main" xmlns="" val="3633103491"/>
                    </a:ext>
                  </a:extLst>
                </a:gridCol>
                <a:gridCol w="863325">
                  <a:extLst>
                    <a:ext uri="{9D8B030D-6E8A-4147-A177-3AD203B41FA5}">
                      <a16:colId xmlns:a16="http://schemas.microsoft.com/office/drawing/2014/main" xmlns="" val="86067633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4131507103"/>
                    </a:ext>
                  </a:extLst>
                </a:gridCol>
                <a:gridCol w="1713907">
                  <a:extLst>
                    <a:ext uri="{9D8B030D-6E8A-4147-A177-3AD203B41FA5}">
                      <a16:colId xmlns:a16="http://schemas.microsoft.com/office/drawing/2014/main" xmlns="" val="2142848228"/>
                    </a:ext>
                  </a:extLst>
                </a:gridCol>
                <a:gridCol w="3950723">
                  <a:extLst>
                    <a:ext uri="{9D8B030D-6E8A-4147-A177-3AD203B41FA5}">
                      <a16:colId xmlns:a16="http://schemas.microsoft.com/office/drawing/2014/main" xmlns="" val="4068867411"/>
                    </a:ext>
                  </a:extLst>
                </a:gridCol>
              </a:tblGrid>
              <a:tr h="3291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13.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Выставка-путешествие «По самым старым учебным заведениям Татарстана»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ноябрь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ГАПОУ «Арский педагогический колледж имени Габдуллы Тукая»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Видео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Презентация 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Prezi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 и акции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Видеоконтент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хештегами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размещается в социальной сети организации (вконтатке) с хештегами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#ГодПедагогаНаставника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#ГодПедагога2023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#ГодНаставника2023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Padlet «Год педагога и наставника 2023. Выставки. Акции», дублируется в виде баннера в ГИС ЭО РТ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76326273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14.</a:t>
                      </a:r>
                    </a:p>
                  </a:txBody>
                  <a:tcPr marL="40991" marR="40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Фотоархив «Мой любимый учитель»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течение года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Муниципальные методисты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Фотоколлаж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Флешмобы и акции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Прямые эфиры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Видеоконтент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• Опросы и голосования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Важно! Материалы сопровождаются логотипом Года педагога и наставника и специальными хештегами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Размещение информации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по ссылке: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3"/>
                        </a:rPr>
                        <a:t>https://padlet.com/cakzn2020/jkq4kn9277qa30b1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в Яндекс форме: </a:t>
                      </a:r>
                      <a:r>
                        <a:rPr lang="ru-RU" sz="1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hlinkClick r:id="rId2"/>
                        </a:rPr>
                        <a:t>https://forms.yandex.ru/u/63d37d133e9d084f240563a2/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Ссылка на новость размещается на онлайн доске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Padlet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«Год педагога и наставника 2023. Выставки. Акции», дублируется в виде баннера в ГИС ЭО РТ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Информация дублируется в социальных сетях образовательных организаций республики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61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6821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1006</Words>
  <Application>Microsoft Office PowerPoint</Application>
  <PresentationFormat>Широкоэкранный</PresentationFormat>
  <Paragraphs>444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Times New Roman</vt:lpstr>
      <vt:lpstr>Тема Office</vt:lpstr>
      <vt:lpstr>О проведении  Года педагога и наставника  в Республике Татарстан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Матвеева Лилия Гаязовна</dc:creator>
  <cp:lastModifiedBy>123</cp:lastModifiedBy>
  <cp:revision>5</cp:revision>
  <cp:lastPrinted>2023-02-01T10:56:38Z</cp:lastPrinted>
  <dcterms:created xsi:type="dcterms:W3CDTF">2023-02-01T07:21:58Z</dcterms:created>
  <dcterms:modified xsi:type="dcterms:W3CDTF">2023-03-02T06:50:57Z</dcterms:modified>
</cp:coreProperties>
</file>